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61" r:id="rId2"/>
    <p:sldId id="397" r:id="rId3"/>
    <p:sldId id="393" r:id="rId4"/>
    <p:sldId id="257" r:id="rId5"/>
    <p:sldId id="439" r:id="rId6"/>
    <p:sldId id="495" r:id="rId7"/>
    <p:sldId id="530" r:id="rId8"/>
    <p:sldId id="496" r:id="rId9"/>
    <p:sldId id="440" r:id="rId10"/>
    <p:sldId id="499" r:id="rId11"/>
    <p:sldId id="501" r:id="rId12"/>
    <p:sldId id="500" r:id="rId13"/>
    <p:sldId id="498" r:id="rId14"/>
    <p:sldId id="497" r:id="rId15"/>
    <p:sldId id="451" r:id="rId16"/>
    <p:sldId id="454" r:id="rId17"/>
    <p:sldId id="502" r:id="rId18"/>
    <p:sldId id="503" r:id="rId19"/>
    <p:sldId id="506" r:id="rId20"/>
    <p:sldId id="505" r:id="rId21"/>
    <p:sldId id="504" r:id="rId22"/>
    <p:sldId id="507" r:id="rId23"/>
    <p:sldId id="509" r:id="rId24"/>
    <p:sldId id="510" r:id="rId25"/>
    <p:sldId id="508" r:id="rId26"/>
    <p:sldId id="511" r:id="rId27"/>
    <p:sldId id="512" r:id="rId28"/>
    <p:sldId id="516" r:id="rId29"/>
    <p:sldId id="513" r:id="rId30"/>
    <p:sldId id="520" r:id="rId31"/>
    <p:sldId id="533" r:id="rId32"/>
    <p:sldId id="288" r:id="rId33"/>
    <p:sldId id="274" r:id="rId34"/>
    <p:sldId id="521" r:id="rId35"/>
    <p:sldId id="522" r:id="rId36"/>
    <p:sldId id="523" r:id="rId37"/>
    <p:sldId id="538" r:id="rId38"/>
    <p:sldId id="524" r:id="rId39"/>
    <p:sldId id="525" r:id="rId40"/>
    <p:sldId id="526" r:id="rId41"/>
    <p:sldId id="527" r:id="rId42"/>
    <p:sldId id="528" r:id="rId43"/>
    <p:sldId id="529" r:id="rId44"/>
    <p:sldId id="531" r:id="rId45"/>
    <p:sldId id="532" r:id="rId46"/>
    <p:sldId id="534" r:id="rId47"/>
    <p:sldId id="535" r:id="rId48"/>
    <p:sldId id="536" r:id="rId49"/>
    <p:sldId id="537" r:id="rId50"/>
    <p:sldId id="539" r:id="rId51"/>
    <p:sldId id="540" r:id="rId52"/>
    <p:sldId id="541" r:id="rId53"/>
    <p:sldId id="542" r:id="rId54"/>
    <p:sldId id="543" r:id="rId55"/>
    <p:sldId id="49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660066"/>
    <a:srgbClr val="203864"/>
    <a:srgbClr val="00B050"/>
    <a:srgbClr val="843C0C"/>
    <a:srgbClr val="7030A0"/>
    <a:srgbClr val="BF9000"/>
    <a:srgbClr val="409F0F"/>
    <a:srgbClr val="CC330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4660"/>
  </p:normalViewPr>
  <p:slideViewPr>
    <p:cSldViewPr snapToGrid="0">
      <p:cViewPr varScale="1">
        <p:scale>
          <a:sx n="74" d="100"/>
          <a:sy n="74" d="100"/>
        </p:scale>
        <p:origin x="89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C041C-11BE-4A65-ACC0-81830D093DFE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8F69E-B7FD-4148-A4FB-4843C997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4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56618-F890-EA0F-D29A-646E8073D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BF178-51C1-604F-3A98-4330A40E4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492D5-D8C9-2337-472A-35606132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FB17-2D45-4F50-95DF-865D955D3F02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072CD-5D2C-1C0E-D3AE-B161B208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50D0D-4B9C-A5F1-566C-04783332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266F-981E-95E9-3DDD-1BD5F728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BDF48-EDF8-B1CD-0642-915BE9D99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00A7D-6E96-9ABE-E3C5-8DA5087B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CD6C-5A17-48DD-B4E0-9156909C155F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BCD61-D1EE-9B1B-3FFE-70F35019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EFF12-6A17-E7D8-57FF-E5E7088D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1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1BAA6-44CD-8713-7ED3-913619D71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26404-ECBB-600D-B7B9-A9F1D6A6C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08DFE-0F6A-6782-BFD1-147CA7A8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6D50-8537-4F17-B8F6-ED0444EF8315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59D5A-14D0-86A5-B356-2D6AC48F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208BC-414A-C17D-FC83-9BC676C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6ACC-D735-06E0-8D29-9B8DAF6DC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2322657"/>
          </a:xfrm>
        </p:spPr>
        <p:txBody>
          <a:bodyPr>
            <a:noAutofit/>
          </a:bodyPr>
          <a:lstStyle>
            <a:lvl1pPr algn="ctr">
              <a:defRPr sz="6000">
                <a:solidFill>
                  <a:srgbClr val="00B0F0"/>
                </a:solidFill>
                <a:latin typeface="Georgia Pro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5D8CBA-3866-BCF8-E595-B34D46BD5F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5891" y="2780145"/>
            <a:ext cx="7370618" cy="384290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Georgia Pro" panose="02040502050405020303" pitchFamily="18" charset="0"/>
              </a:defRPr>
            </a:lvl1pPr>
            <a:lvl2pPr marL="457200" indent="0">
              <a:buNone/>
              <a:defRPr sz="1800">
                <a:latin typeface="Georgia Pro" panose="02040502050405020303" pitchFamily="18" charset="0"/>
              </a:defRPr>
            </a:lvl2pPr>
            <a:lvl3pPr marL="914400" indent="0">
              <a:buNone/>
              <a:defRPr sz="1600">
                <a:latin typeface="Georgia Pro" panose="02040502050405020303" pitchFamily="18" charset="0"/>
              </a:defRPr>
            </a:lvl3pPr>
            <a:lvl4pPr marL="1371600" indent="0">
              <a:buNone/>
              <a:defRPr sz="1400">
                <a:latin typeface="Georgia Pro" panose="02040502050405020303" pitchFamily="18" charset="0"/>
              </a:defRPr>
            </a:lvl4pPr>
            <a:lvl5pPr marL="1828800" indent="0">
              <a:buNone/>
              <a:defRPr sz="1400">
                <a:latin typeface="Georgia Pro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FBC268-A850-0034-4281-C72F5774B7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780145"/>
            <a:ext cx="3715327" cy="3842905"/>
          </a:xfrm>
        </p:spPr>
        <p:txBody>
          <a:bodyPr/>
          <a:lstStyle>
            <a:lvl1pPr>
              <a:defRPr>
                <a:latin typeface="Georgia Pro" panose="02040502050405020303" pitchFamily="18" charset="0"/>
              </a:defRPr>
            </a:lvl1pPr>
            <a:lvl2pPr>
              <a:defRPr>
                <a:latin typeface="Georgia Pro" panose="02040502050405020303" pitchFamily="18" charset="0"/>
              </a:defRPr>
            </a:lvl2pPr>
            <a:lvl3pPr>
              <a:defRPr>
                <a:latin typeface="Georgia Pro" panose="02040502050405020303" pitchFamily="18" charset="0"/>
              </a:defRPr>
            </a:lvl3pPr>
            <a:lvl4pPr>
              <a:defRPr>
                <a:latin typeface="Georgia Pro" panose="02040502050405020303" pitchFamily="18" charset="0"/>
              </a:defRPr>
            </a:lvl4pPr>
            <a:lvl5pPr>
              <a:defRPr>
                <a:latin typeface="Georgia Pro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860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0A6E-695D-16BE-EA9F-CDCAC3FE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46D6-E07E-CD2A-3303-218F219E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B760-9B2E-7826-CFDF-E8715544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72BC-9983-4A7E-BD9A-E585940DBBBC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F61E-ED1B-150A-3BB4-3CEEB7A1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41D76-4CB1-1E2B-9DE1-630A7175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D7F5-3E28-B976-8E09-709BAEE5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582FE-A2CA-D72A-5F6E-C04D5BEAC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62887-170A-209D-BB91-D6287A76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F76D7-49C9-4FA3-86AA-FCB875E26DAB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FB065-AFF6-0D6F-655E-B4E4A1E1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0449B-513F-9BC1-900D-CC32BB1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E27F-F76E-A001-9E7B-D4847702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180B-A739-64AF-6499-0749B4115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3C341-084C-3138-3A6D-7798185C5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4A0F-E822-9762-C0D0-648FD609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7F6-F211-45CF-AF82-E0DC822E7488}" type="datetime1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97E5B-3935-BFAC-78FB-9DFA1B28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6ADE-EC9B-1F75-C338-808AB920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3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2308-4BA7-7373-E90F-615DB1A9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489EE-7DDF-2586-5BCF-7BAA96C43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98D37-5658-1D5C-0DB1-F34E303C2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F7774-59FE-B6E4-8639-6B8AD6F74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AF18C-1F53-10EE-0A99-0FA6EBC98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434A5-48C3-40A5-4ACE-F656FBEB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01CC-FBBE-4CF7-9863-3DBC4C7C7D99}" type="datetime1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F6DD5-FAB7-8597-963E-28A4F1EE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5EB56-701B-2477-590C-1BA9366D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9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A0F2-3C4C-9A47-8D17-685B8B20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65786F-372E-10B7-1BCE-EE656B1B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D94EC-5FC7-4A2B-A8C4-1BF41321F207}" type="datetime1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D3434-45FE-4A30-7B0E-2BA75503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C0597-3FEA-2C73-3A56-4502FF90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CB61F-8E6C-781C-2D59-37E0CDF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7839-5B0D-408E-81B6-756129923113}" type="datetime1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051C9-6548-CC09-67FA-6DB474B3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40764-EFB1-6527-0B48-BB4C4D38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698C-0042-AC01-456C-5FAF4F92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57E8-1CF5-5538-24F9-6DA535094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7E6E8-5BCD-349B-D9AC-B8899423B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DA56A-504C-AD61-4B7A-51AA61A2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578A-DE5B-45E6-9CF6-B8AD1263396D}" type="datetime1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9F371-F23F-4409-D3EC-F38B2B92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55058-B33B-C4A3-BD8F-0A69F1F2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9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57C6-1130-5E8D-C5E0-2BD96075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5298A-C51A-6C59-82D9-615E4EC684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16970-2629-A755-83C6-2CDBAB0C0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66FAD-17C1-1858-D42B-3246152E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2BE0-7418-400D-B0B4-E5E84F3A11FC}" type="datetime1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580BB-FD79-2506-9F7D-8B6AA047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20670-65CB-48DE-717C-CB1CAAD2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7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635DE-AF8B-3B53-C8E5-31C0B14F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D6DCA-6E98-F8A8-6B0E-77ED9ACDD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06B4A-FF72-25E7-BF11-D5B73AEA2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C3B1B-59BD-47ED-BA05-716925A1E843}" type="datetime1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ABB64-9B07-E005-B886-CBD702959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518EA-9C01-2AAD-B805-417D677A7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2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ADDB-E9AA-9F0F-4258-3657C71B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028" y="245208"/>
            <a:ext cx="8098971" cy="206878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th-TH" sz="7200" b="1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การนำเสนอข้อมูลด้วย</a:t>
            </a:r>
            <a:br>
              <a:rPr lang="th-TH" sz="7200" b="1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7200" b="1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Looker Studio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7FC726-1845-8489-894A-FBA1AC104D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3" r="4267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A185A-4BAB-779C-C22A-BE35E71B2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4566" y="2559190"/>
            <a:ext cx="7035894" cy="262863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th-TH" sz="3600" b="1" dirty="0"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สาขาวิชาการบัญชี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3600" b="1" dirty="0"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คณะวิทยาการจัดการ มหาวิทยาลัยราชภัฏเทพสตรี</a:t>
            </a:r>
            <a:endParaRPr lang="en-US" sz="3600" b="1" dirty="0">
              <a:solidFill>
                <a:schemeClr val="accent5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xx </a:t>
            </a:r>
            <a:r>
              <a:rPr lang="th-TH" sz="3600" b="1" dirty="0"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พฤศจิกายน 2567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6DB88-8212-E934-5B4A-7E8E4BC9EC55}"/>
              </a:ext>
            </a:extLst>
          </p:cNvPr>
          <p:cNvSpPr txBox="1"/>
          <p:nvPr/>
        </p:nvSpPr>
        <p:spPr>
          <a:xfrm>
            <a:off x="5922606" y="5761853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1800" b="1" dirty="0"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ผศ.ดร.ปิยะพงษ์  แดงขำ</a:t>
            </a:r>
          </a:p>
          <a:p>
            <a:pPr algn="r"/>
            <a:r>
              <a:rPr lang="th-TH" sz="1800" b="1" dirty="0"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สาขาวิชาวิศวกรรมการสื่อสารและสารสนเทศ</a:t>
            </a:r>
          </a:p>
          <a:p>
            <a:pPr algn="r"/>
            <a:r>
              <a:rPr lang="th-TH" sz="1800" b="1" dirty="0">
                <a:solidFill>
                  <a:schemeClr val="accent5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คณะเทคโนโลยีอุตสาหกรรม มหาวิทยาลัยราชภัฏเทพสตรี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911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44A34-DA4F-1183-A02F-F21C1242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DDEF60-B6CA-11F3-3FA7-4CB7397BCFB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Looker Studio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1AEE3-289F-1BDE-6A2C-A04BDD97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82CE73-E73F-2D4A-8730-C13E78CD1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8" t="18957" r="21096" b="1236"/>
          <a:stretch/>
        </p:blipFill>
        <p:spPr>
          <a:xfrm>
            <a:off x="2233127" y="1150640"/>
            <a:ext cx="7725746" cy="56390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8FF5C-FD36-AF45-9B6D-327E83EFDC16}"/>
              </a:ext>
            </a:extLst>
          </p:cNvPr>
          <p:cNvSpPr txBox="1"/>
          <p:nvPr/>
        </p:nvSpPr>
        <p:spPr>
          <a:xfrm>
            <a:off x="1541708" y="3532667"/>
            <a:ext cx="9108584" cy="1015663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https://piyapongdk.github.io/looker/</a:t>
            </a:r>
          </a:p>
        </p:txBody>
      </p:sp>
    </p:spTree>
    <p:extLst>
      <p:ext uri="{BB962C8B-B14F-4D97-AF65-F5344CB8AC3E}">
        <p14:creationId xmlns:p14="http://schemas.microsoft.com/office/powerpoint/2010/main" val="3189385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D5BC4-365B-50A0-FB39-8182EB060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D3B939-B71C-AD21-8E63-53885B8165E4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Looker Studio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DE404-387F-B830-B0F4-82E1CAF6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A600C-D816-3E4D-0BD0-FF64684D5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7" b="14014"/>
          <a:stretch/>
        </p:blipFill>
        <p:spPr>
          <a:xfrm>
            <a:off x="1628326" y="1390256"/>
            <a:ext cx="8935348" cy="5085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8636D7-4AA0-07CF-9B82-AEEB399567C1}"/>
              </a:ext>
            </a:extLst>
          </p:cNvPr>
          <p:cNvSpPr txBox="1"/>
          <p:nvPr/>
        </p:nvSpPr>
        <p:spPr>
          <a:xfrm>
            <a:off x="2775219" y="1876823"/>
            <a:ext cx="6641562" cy="830997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https://lookerstudio.google.com/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4BCB2F-CCE5-C016-C900-89D0FBA4350D}"/>
              </a:ext>
            </a:extLst>
          </p:cNvPr>
          <p:cNvCxnSpPr>
            <a:cxnSpLocks/>
          </p:cNvCxnSpPr>
          <p:nvPr/>
        </p:nvCxnSpPr>
        <p:spPr>
          <a:xfrm flipH="1">
            <a:off x="5906276" y="4460033"/>
            <a:ext cx="1287626" cy="1089740"/>
          </a:xfrm>
          <a:prstGeom prst="straightConnector1">
            <a:avLst/>
          </a:prstGeom>
          <a:ln w="1905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 descr="Badge 1 with solid fill">
            <a:extLst>
              <a:ext uri="{FF2B5EF4-FFF2-40B4-BE49-F238E27FC236}">
                <a16:creationId xmlns:a16="http://schemas.microsoft.com/office/drawing/2014/main" id="{EF9883FB-2DE4-9B04-BB8C-0C5A1457B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9144" y="36929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2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F0555-AF45-754C-9789-F7BA6FAB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24D235-DA83-380C-524A-6653D8BEC20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Looker Studio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D612D-6836-B63D-B594-F043B602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72343-1A91-FB72-10BA-D20CC97CA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5" r="1060"/>
          <a:stretch/>
        </p:blipFill>
        <p:spPr>
          <a:xfrm>
            <a:off x="2061708" y="1065938"/>
            <a:ext cx="8068585" cy="55778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C3F908-44DD-004F-65E4-5612607794E7}"/>
              </a:ext>
            </a:extLst>
          </p:cNvPr>
          <p:cNvCxnSpPr>
            <a:cxnSpLocks/>
          </p:cNvCxnSpPr>
          <p:nvPr/>
        </p:nvCxnSpPr>
        <p:spPr>
          <a:xfrm flipH="1">
            <a:off x="7322974" y="4982547"/>
            <a:ext cx="1287626" cy="1089740"/>
          </a:xfrm>
          <a:prstGeom prst="straightConnector1">
            <a:avLst/>
          </a:prstGeom>
          <a:ln w="1905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62FE2A23-0122-5730-5E91-1E321B03F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266" y="42412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8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34061-8A95-8C25-466C-42A4DA3E2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5191AB-0898-AC5C-3A0D-F5DD645C04F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Looker Studio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FBD7D-A18E-8BE1-4683-B6DC8902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C00C0-9FE5-FD2F-5A70-0CB846440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5"/>
          <a:stretch/>
        </p:blipFill>
        <p:spPr>
          <a:xfrm>
            <a:off x="2085324" y="1166330"/>
            <a:ext cx="8021352" cy="5486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F70B56-ADA3-F84C-6791-53152C09685C}"/>
              </a:ext>
            </a:extLst>
          </p:cNvPr>
          <p:cNvCxnSpPr>
            <a:cxnSpLocks/>
          </p:cNvCxnSpPr>
          <p:nvPr/>
        </p:nvCxnSpPr>
        <p:spPr>
          <a:xfrm flipH="1">
            <a:off x="5452187" y="3429000"/>
            <a:ext cx="1287626" cy="1089740"/>
          </a:xfrm>
          <a:prstGeom prst="straightConnector1">
            <a:avLst/>
          </a:prstGeom>
          <a:ln w="190500">
            <a:solidFill>
              <a:srgbClr val="BF9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0C096605-3CCD-7341-3A20-EFC1AA632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7325" y="26637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0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6ADA1-B9D9-D3FA-7D3F-FE1E63E30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3D4787-F5C9-B08C-6469-58998A22310A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Looker Studio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4E0F-4125-29D9-A5BB-8E978728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82E7E-11BB-8CC6-046B-9F841AE8F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7"/>
          <a:stretch/>
        </p:blipFill>
        <p:spPr>
          <a:xfrm>
            <a:off x="2073042" y="1101016"/>
            <a:ext cx="80459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B862-67A6-3F5F-58C6-A61EB40ED5F8}"/>
              </a:ext>
            </a:extLst>
          </p:cNvPr>
          <p:cNvSpPr txBox="1"/>
          <p:nvPr/>
        </p:nvSpPr>
        <p:spPr>
          <a:xfrm>
            <a:off x="0" y="2459504"/>
            <a:ext cx="12192000" cy="1631216"/>
          </a:xfrm>
          <a:prstGeom prst="rect">
            <a:avLst/>
          </a:prstGeom>
          <a:solidFill>
            <a:srgbClr val="843C0C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2.Chart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BFC81-3328-3F4F-2DB3-5C1BE08B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02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Scorecard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498FE-F721-82DC-11E4-D8382F451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/>
          <a:stretch/>
        </p:blipFill>
        <p:spPr>
          <a:xfrm>
            <a:off x="329359" y="1202282"/>
            <a:ext cx="11533283" cy="5486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567E76-610E-034F-60AC-8453B05B8A21}"/>
              </a:ext>
            </a:extLst>
          </p:cNvPr>
          <p:cNvCxnSpPr>
            <a:cxnSpLocks/>
          </p:cNvCxnSpPr>
          <p:nvPr/>
        </p:nvCxnSpPr>
        <p:spPr>
          <a:xfrm flipH="1" flipV="1">
            <a:off x="3933818" y="1987421"/>
            <a:ext cx="843455" cy="1343608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CD8E21A5-E8C2-A68D-F58C-200BAF7F8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9879" y="32017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3C100-2406-E2A8-9D2E-F034AFE09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54E80B-1F7B-E34D-821E-B8CE9412113D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Scorecard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58FEE-C150-BCD4-0EB1-08EF0A17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06536-21AA-B5D8-58D9-8FD79EE73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76" b="5850"/>
          <a:stretch/>
        </p:blipFill>
        <p:spPr>
          <a:xfrm>
            <a:off x="267631" y="1184979"/>
            <a:ext cx="11656738" cy="5486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B8FB73-299E-981B-53A3-3B7D15404FFA}"/>
              </a:ext>
            </a:extLst>
          </p:cNvPr>
          <p:cNvCxnSpPr>
            <a:cxnSpLocks/>
          </p:cNvCxnSpPr>
          <p:nvPr/>
        </p:nvCxnSpPr>
        <p:spPr>
          <a:xfrm flipH="1">
            <a:off x="4409679" y="2883160"/>
            <a:ext cx="1686321" cy="0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dge with solid fill">
            <a:extLst>
              <a:ext uri="{FF2B5EF4-FFF2-40B4-BE49-F238E27FC236}">
                <a16:creationId xmlns:a16="http://schemas.microsoft.com/office/drawing/2014/main" id="{248E0D83-1A2E-D0D3-4004-4AE8B1755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4259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27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269EE-367A-8B3C-D6C8-E0BA6272E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A7D578-178B-A297-BDD4-0424EAA4ED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Scorecard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89BD77-7497-AED5-DDF6-DF8A57A9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46934-41C9-CADE-6DF6-B55383135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1"/>
          <a:stretch/>
        </p:blipFill>
        <p:spPr>
          <a:xfrm>
            <a:off x="320066" y="1138341"/>
            <a:ext cx="11551868" cy="5486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5CBAED-C7F4-AC85-F73A-617008E4D3A8}"/>
              </a:ext>
            </a:extLst>
          </p:cNvPr>
          <p:cNvCxnSpPr>
            <a:cxnSpLocks/>
          </p:cNvCxnSpPr>
          <p:nvPr/>
        </p:nvCxnSpPr>
        <p:spPr>
          <a:xfrm>
            <a:off x="6096000" y="4198777"/>
            <a:ext cx="1807029" cy="0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5690EAC1-A429-0F59-AAE1-F18F11831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3741577"/>
            <a:ext cx="914400" cy="914400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1EFED363-551A-F5A3-D8EB-7CA6D1BCED01}"/>
              </a:ext>
            </a:extLst>
          </p:cNvPr>
          <p:cNvCxnSpPr>
            <a:cxnSpLocks/>
          </p:cNvCxnSpPr>
          <p:nvPr/>
        </p:nvCxnSpPr>
        <p:spPr>
          <a:xfrm rot="10800000">
            <a:off x="8528181" y="4198777"/>
            <a:ext cx="1147667" cy="354564"/>
          </a:xfrm>
          <a:prstGeom prst="curvedConnector3">
            <a:avLst>
              <a:gd name="adj1" fmla="val 50000"/>
            </a:avLst>
          </a:prstGeom>
          <a:ln w="76200">
            <a:solidFill>
              <a:srgbClr val="843C0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921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5B372-71D4-E0EF-71FB-D54CE9D73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86D8F4-6E5D-9F86-B31F-F63D4C2FA29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Scorecard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02C76-04DE-2516-A1A4-E76C0BF09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19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768724-300E-2215-29C9-840234983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11" t="25849" r="21706" b="2397"/>
          <a:stretch/>
        </p:blipFill>
        <p:spPr>
          <a:xfrm>
            <a:off x="4226086" y="1171575"/>
            <a:ext cx="373982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56DEC-BFD2-BCBC-04CA-BE453962C514}"/>
              </a:ext>
            </a:extLst>
          </p:cNvPr>
          <p:cNvSpPr txBox="1"/>
          <p:nvPr/>
        </p:nvSpPr>
        <p:spPr>
          <a:xfrm>
            <a:off x="341991" y="1013749"/>
            <a:ext cx="64413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36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xx</a:t>
            </a:r>
            <a:r>
              <a:rPr lang="th-TH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พฤศจิกายน 2567</a:t>
            </a:r>
            <a:endParaRPr lang="th-TH" sz="4400" b="1" dirty="0">
              <a:solidFill>
                <a:srgbClr val="00206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6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Test Data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Looker Studio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3200" b="1" dirty="0">
              <a:solidFill>
                <a:srgbClr val="BF900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6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Chart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Scorecard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Table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Bar Chart</a:t>
            </a:r>
            <a:endParaRPr lang="en-US" sz="3200" b="1" dirty="0">
              <a:solidFill>
                <a:srgbClr val="7030A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DE3C2-98DB-028B-9DF9-A3E818AAE4C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6000" b="1" dirty="0">
                <a:solidFill>
                  <a:schemeClr val="bg1"/>
                </a:solidFill>
              </a:rPr>
              <a:t>ตารางอบรม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33817B-3CA1-9E01-CDDA-EB525990FFC3}"/>
              </a:ext>
            </a:extLst>
          </p:cNvPr>
          <p:cNvSpPr txBox="1"/>
          <p:nvPr/>
        </p:nvSpPr>
        <p:spPr>
          <a:xfrm>
            <a:off x="6008784" y="1036832"/>
            <a:ext cx="606502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3600" b="1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th-TH" sz="6000" b="1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7</a:t>
            </a:r>
            <a:r>
              <a:rPr lang="en-US" sz="6000" b="1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6000" b="1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กุมภาพันธ์ 2567</a:t>
            </a:r>
            <a:endParaRPr lang="th-TH" sz="4400" b="1" dirty="0">
              <a:solidFill>
                <a:schemeClr val="bg1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6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Control</a:t>
            </a:r>
            <a:endParaRPr lang="th-TH" sz="36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Drop-down</a:t>
            </a:r>
            <a:endParaRPr lang="th-TH" sz="32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2"/>
            <a:endParaRPr lang="en-US" sz="32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Share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Link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PDF</a:t>
            </a:r>
          </a:p>
          <a:p>
            <a:pPr lvl="2"/>
            <a:endParaRPr lang="en-US" sz="32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41489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7BFB7-B5FA-5C91-C380-C24090E2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13D99B-DBA0-C864-2C2D-EBCF53528BC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Scorecard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22ABD-3A9D-20E5-5399-7118F805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104BC-0AA2-2569-7A48-57F8188AB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5"/>
          <a:stretch/>
        </p:blipFill>
        <p:spPr>
          <a:xfrm>
            <a:off x="310745" y="1194325"/>
            <a:ext cx="11570511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7580C9-7F38-4D7E-43F5-CC705B15FC68}"/>
              </a:ext>
            </a:extLst>
          </p:cNvPr>
          <p:cNvCxnSpPr>
            <a:cxnSpLocks/>
          </p:cNvCxnSpPr>
          <p:nvPr/>
        </p:nvCxnSpPr>
        <p:spPr>
          <a:xfrm>
            <a:off x="6021355" y="3429000"/>
            <a:ext cx="1807029" cy="0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5ADD06-2CF8-24CD-4C18-832F13B968FA}"/>
              </a:ext>
            </a:extLst>
          </p:cNvPr>
          <p:cNvCxnSpPr>
            <a:cxnSpLocks/>
          </p:cNvCxnSpPr>
          <p:nvPr/>
        </p:nvCxnSpPr>
        <p:spPr>
          <a:xfrm>
            <a:off x="6999514" y="2517710"/>
            <a:ext cx="1807029" cy="0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dge 4 with solid fill">
            <a:extLst>
              <a:ext uri="{FF2B5EF4-FFF2-40B4-BE49-F238E27FC236}">
                <a16:creationId xmlns:a16="http://schemas.microsoft.com/office/drawing/2014/main" id="{8204B2FC-045D-733B-694F-8383904AB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024059"/>
            <a:ext cx="914400" cy="914400"/>
          </a:xfrm>
          <a:prstGeom prst="rect">
            <a:avLst/>
          </a:prstGeom>
        </p:spPr>
      </p:pic>
      <p:pic>
        <p:nvPicPr>
          <p:cNvPr id="13" name="Graphic 12" descr="Badge 5 with solid fill">
            <a:extLst>
              <a:ext uri="{FF2B5EF4-FFF2-40B4-BE49-F238E27FC236}">
                <a16:creationId xmlns:a16="http://schemas.microsoft.com/office/drawing/2014/main" id="{0D5BD9EF-0BE7-C2B0-9E65-19A4D3082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6955" y="30184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31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F6889-1E39-FCE5-289F-6350F520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FDBF30-9AA9-4AE2-2F80-66B0231275DD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Scorecard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3F5E7-960A-DB32-46ED-04B9FAEF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8523C-37A6-6167-E632-A7721DCBE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301392" y="1138339"/>
            <a:ext cx="1158921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8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D261B-3A1A-6B94-D290-147BA618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A26FF-6362-16E5-817B-9A74B15DDDC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Table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655CB-4CCE-C779-5689-C9807ED6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41AAF-6A4A-0B2A-14CB-BE7B36224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301392" y="1166333"/>
            <a:ext cx="11589216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0DEC2F-D39A-9B9B-C08D-5C13FFBF6829}"/>
              </a:ext>
            </a:extLst>
          </p:cNvPr>
          <p:cNvCxnSpPr>
            <a:cxnSpLocks/>
          </p:cNvCxnSpPr>
          <p:nvPr/>
        </p:nvCxnSpPr>
        <p:spPr>
          <a:xfrm flipH="1">
            <a:off x="4838793" y="2336215"/>
            <a:ext cx="1722263" cy="0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Badge 1 with solid fill">
            <a:extLst>
              <a:ext uri="{FF2B5EF4-FFF2-40B4-BE49-F238E27FC236}">
                <a16:creationId xmlns:a16="http://schemas.microsoft.com/office/drawing/2014/main" id="{FB476A2C-E36F-5600-B342-397F62B51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1056" y="18790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98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D816B-501E-5008-8944-8D076A35A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77871-7973-AB4E-41E1-C0FC5671A29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Table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97BCF-C78A-BCA7-4E1C-7E043B57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594F7-AF9F-D150-64C1-400B86A79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68"/>
          <a:stretch/>
        </p:blipFill>
        <p:spPr>
          <a:xfrm>
            <a:off x="347854" y="1212983"/>
            <a:ext cx="11496292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BDABA4-B2D1-9FAC-8D38-37C8D91BE884}"/>
              </a:ext>
            </a:extLst>
          </p:cNvPr>
          <p:cNvCxnSpPr>
            <a:cxnSpLocks/>
          </p:cNvCxnSpPr>
          <p:nvPr/>
        </p:nvCxnSpPr>
        <p:spPr>
          <a:xfrm>
            <a:off x="6096000" y="3553905"/>
            <a:ext cx="1831942" cy="763571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C344E6D0-48B1-934B-5C1E-DB23B4787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148" y="363467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751165-7352-1DCE-49BB-F92402C2D863}"/>
              </a:ext>
            </a:extLst>
          </p:cNvPr>
          <p:cNvSpPr txBox="1"/>
          <p:nvPr/>
        </p:nvSpPr>
        <p:spPr>
          <a:xfrm>
            <a:off x="3832318" y="5736402"/>
            <a:ext cx="504978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Metric: </a:t>
            </a:r>
            <a:r>
              <a:rPr lang="en-US" sz="4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orderNumber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total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21C4E9-104F-D498-00F0-C97F6121FDE1}"/>
              </a:ext>
            </a:extLst>
          </p:cNvPr>
          <p:cNvCxnSpPr>
            <a:cxnSpLocks/>
          </p:cNvCxnSpPr>
          <p:nvPr/>
        </p:nvCxnSpPr>
        <p:spPr>
          <a:xfrm>
            <a:off x="5982878" y="5500187"/>
            <a:ext cx="1807029" cy="0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FD4358D3-D27A-2189-1327-5A30E29DA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8478" y="5042987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7BF486-E55B-745F-6347-9C2B899C7C91}"/>
              </a:ext>
            </a:extLst>
          </p:cNvPr>
          <p:cNvSpPr txBox="1"/>
          <p:nvPr/>
        </p:nvSpPr>
        <p:spPr>
          <a:xfrm>
            <a:off x="4345504" y="2605729"/>
            <a:ext cx="3191899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Dimension: sales</a:t>
            </a:r>
          </a:p>
        </p:txBody>
      </p: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E75A7FC7-8136-356D-3154-D10B2888D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8268" y="3051785"/>
            <a:ext cx="914400" cy="914400"/>
          </a:xfrm>
          <a:prstGeom prst="rect">
            <a:avLst/>
          </a:prstGeom>
        </p:spPr>
      </p:pic>
      <p:pic>
        <p:nvPicPr>
          <p:cNvPr id="13" name="Graphic 12" descr="Badge 3 with solid fill">
            <a:extLst>
              <a:ext uri="{FF2B5EF4-FFF2-40B4-BE49-F238E27FC236}">
                <a16:creationId xmlns:a16="http://schemas.microsoft.com/office/drawing/2014/main" id="{9696DD54-A53A-70CB-F2AB-ACEA270457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02580" y="36559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82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B7F0-C72E-D5C2-9F58-293F3E225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21114E-F83E-03A4-0D41-A9482D833E5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Table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E44A7-936E-9C22-51EB-6D1F157B7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875AF-7E5B-0632-CA22-040C97CBE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6"/>
          <a:stretch/>
        </p:blipFill>
        <p:spPr>
          <a:xfrm>
            <a:off x="282596" y="1157006"/>
            <a:ext cx="1162680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6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5461A-BDBF-B2BB-FF15-3AE5F903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FBE0C9-C27B-DF09-8A69-07C01F569A0A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Bar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ACA4E-42F9-1995-A7CF-200E00F9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E04C9-9024-ADC0-58B7-16DAEA528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1"/>
          <a:stretch/>
        </p:blipFill>
        <p:spPr>
          <a:xfrm>
            <a:off x="320066" y="1175664"/>
            <a:ext cx="11551868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6EE272-D674-33D8-B989-22FCE0BCBEBF}"/>
              </a:ext>
            </a:extLst>
          </p:cNvPr>
          <p:cNvCxnSpPr>
            <a:cxnSpLocks/>
          </p:cNvCxnSpPr>
          <p:nvPr/>
        </p:nvCxnSpPr>
        <p:spPr>
          <a:xfrm flipH="1">
            <a:off x="4833255" y="2547257"/>
            <a:ext cx="1216090" cy="1194318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27207E59-ED8C-567D-530C-4D7CB9FB5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9972" y="17634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5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B1046-BA07-DF49-4542-6DBF84160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7E3721-31C8-8101-8475-E1FD1F60D9AD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Bar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002F4-403A-F16F-375C-C94DA0A85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B8786-64E8-2234-6164-B23781D4C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/>
          <a:stretch/>
        </p:blipFill>
        <p:spPr>
          <a:xfrm>
            <a:off x="329359" y="1194321"/>
            <a:ext cx="11533283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9DC8B8-EC52-8B3F-F3B6-2494D6A3678B}"/>
              </a:ext>
            </a:extLst>
          </p:cNvPr>
          <p:cNvCxnSpPr>
            <a:cxnSpLocks/>
          </p:cNvCxnSpPr>
          <p:nvPr/>
        </p:nvCxnSpPr>
        <p:spPr>
          <a:xfrm>
            <a:off x="6848685" y="3253453"/>
            <a:ext cx="1026063" cy="1007462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36F761-8776-B880-A847-4B9EE30020DF}"/>
              </a:ext>
            </a:extLst>
          </p:cNvPr>
          <p:cNvSpPr txBox="1"/>
          <p:nvPr/>
        </p:nvSpPr>
        <p:spPr>
          <a:xfrm>
            <a:off x="4241809" y="2028625"/>
            <a:ext cx="5059398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Dimension: </a:t>
            </a:r>
            <a:r>
              <a:rPr lang="en-US" sz="4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1DE53A79-6E5A-642D-E2F8-F6B87C238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514600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BFFFB8-ECA4-BD70-A789-5FF135B4473C}"/>
              </a:ext>
            </a:extLst>
          </p:cNvPr>
          <p:cNvCxnSpPr>
            <a:cxnSpLocks/>
          </p:cNvCxnSpPr>
          <p:nvPr/>
        </p:nvCxnSpPr>
        <p:spPr>
          <a:xfrm>
            <a:off x="5945171" y="5663679"/>
            <a:ext cx="1807029" cy="0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59A517-4683-AD64-7BD0-8C2042023141}"/>
              </a:ext>
            </a:extLst>
          </p:cNvPr>
          <p:cNvSpPr txBox="1"/>
          <p:nvPr/>
        </p:nvSpPr>
        <p:spPr>
          <a:xfrm>
            <a:off x="4298382" y="5889472"/>
            <a:ext cx="2379177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Metric: total</a:t>
            </a:r>
          </a:p>
        </p:txBody>
      </p:sp>
      <p:pic>
        <p:nvPicPr>
          <p:cNvPr id="9" name="Graphic 8" descr="Badge 3 with solid fill">
            <a:extLst>
              <a:ext uri="{FF2B5EF4-FFF2-40B4-BE49-F238E27FC236}">
                <a16:creationId xmlns:a16="http://schemas.microsoft.com/office/drawing/2014/main" id="{B10E9A75-FB96-390E-7EB9-CA9235C24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0771" y="52064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60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C0685-24BF-D773-7F6F-FDC4F5B87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7B464B-4181-4FE2-6333-1C0592ABB80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Bar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ECDE3-7228-6F0F-9B77-786BD5822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AE4FC-30CA-72A2-ACAA-D95FB442D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301392" y="1166333"/>
            <a:ext cx="11589216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21DEA3-BB2B-105C-77C9-86F8B8E47C09}"/>
              </a:ext>
            </a:extLst>
          </p:cNvPr>
          <p:cNvCxnSpPr>
            <a:cxnSpLocks/>
          </p:cNvCxnSpPr>
          <p:nvPr/>
        </p:nvCxnSpPr>
        <p:spPr>
          <a:xfrm>
            <a:off x="6507637" y="2443307"/>
            <a:ext cx="1357348" cy="847659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BDCA9C4-1E32-79FC-2244-B72F0FED00C3}"/>
              </a:ext>
            </a:extLst>
          </p:cNvPr>
          <p:cNvSpPr txBox="1"/>
          <p:nvPr/>
        </p:nvSpPr>
        <p:spPr>
          <a:xfrm>
            <a:off x="4232383" y="1246755"/>
            <a:ext cx="5181227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ปรับจำนวนกราฟให้เหลือ 5 แท่ง</a:t>
            </a:r>
            <a:endParaRPr lang="en-US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Graphic 6" descr="Badge 4 with solid fill">
            <a:extLst>
              <a:ext uri="{FF2B5EF4-FFF2-40B4-BE49-F238E27FC236}">
                <a16:creationId xmlns:a16="http://schemas.microsoft.com/office/drawing/2014/main" id="{08FEE507-1873-4639-0442-E92197C1F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9502" y="178214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24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AC14-1023-12BB-CD0C-E1799D4C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106D1F-5BCF-CA5E-F791-C55246BD045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Bar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44425-F3B6-73D1-FAE4-A82D964B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72962-4C29-AAA9-6A45-9B9020014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/>
          <a:stretch/>
        </p:blipFill>
        <p:spPr>
          <a:xfrm>
            <a:off x="329359" y="1212977"/>
            <a:ext cx="1153328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89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83251-5DC8-28E5-D753-A4792FFF4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C5D61-9F12-04F5-0DDD-CD9CF4EBDB2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.4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Geo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9111E-FC9E-18DC-FB1B-44EC8416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E34AB-9147-3E77-0E49-287E35042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1"/>
          <a:stretch/>
        </p:blipFill>
        <p:spPr>
          <a:xfrm>
            <a:off x="273152" y="1175657"/>
            <a:ext cx="11645696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6D2003-0E85-A807-A71E-81B22BC5CB18}"/>
              </a:ext>
            </a:extLst>
          </p:cNvPr>
          <p:cNvCxnSpPr>
            <a:cxnSpLocks/>
          </p:cNvCxnSpPr>
          <p:nvPr/>
        </p:nvCxnSpPr>
        <p:spPr>
          <a:xfrm flipH="1">
            <a:off x="4028855" y="2383347"/>
            <a:ext cx="1560182" cy="0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508ED499-ECA9-647D-D32B-E3719BEC6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9037" y="19261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9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B862-67A6-3F5F-58C6-A61EB40ED5F8}"/>
              </a:ext>
            </a:extLst>
          </p:cNvPr>
          <p:cNvSpPr txBox="1"/>
          <p:nvPr/>
        </p:nvSpPr>
        <p:spPr>
          <a:xfrm>
            <a:off x="0" y="2459504"/>
            <a:ext cx="12192000" cy="1631216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1.Introduction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BFC81-3328-3F4F-2DB3-5C1BE08B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1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8EE85-23B0-C031-A676-BED8783D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925B59-F827-CE36-A87D-DE899618B3D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.4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Geo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95297-6F4E-783C-8654-1632A3DC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3F2FE-BE7E-A7E9-EA9D-F90F4994F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301392" y="1147667"/>
            <a:ext cx="11589216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984072-7428-D10F-1E55-8923CAA02277}"/>
              </a:ext>
            </a:extLst>
          </p:cNvPr>
          <p:cNvCxnSpPr>
            <a:cxnSpLocks/>
          </p:cNvCxnSpPr>
          <p:nvPr/>
        </p:nvCxnSpPr>
        <p:spPr>
          <a:xfrm>
            <a:off x="6839354" y="3228607"/>
            <a:ext cx="1026063" cy="1007462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105544-06B3-DB79-E9E0-2BBD2418E457}"/>
              </a:ext>
            </a:extLst>
          </p:cNvPr>
          <p:cNvSpPr txBox="1"/>
          <p:nvPr/>
        </p:nvSpPr>
        <p:spPr>
          <a:xfrm>
            <a:off x="4195154" y="2003779"/>
            <a:ext cx="3701654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Dimension: address</a:t>
            </a:r>
          </a:p>
        </p:txBody>
      </p:sp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DDB458F7-AED0-C320-BE99-AD10822C9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6669" y="2489754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A76E3-0F5B-686D-26E0-44F16299DDF9}"/>
              </a:ext>
            </a:extLst>
          </p:cNvPr>
          <p:cNvCxnSpPr>
            <a:cxnSpLocks/>
          </p:cNvCxnSpPr>
          <p:nvPr/>
        </p:nvCxnSpPr>
        <p:spPr>
          <a:xfrm>
            <a:off x="6039726" y="5130977"/>
            <a:ext cx="1807029" cy="0"/>
          </a:xfrm>
          <a:prstGeom prst="straightConnector1">
            <a:avLst/>
          </a:prstGeom>
          <a:ln w="1905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BB25D9-8CEA-38F0-3650-0100FDE40987}"/>
              </a:ext>
            </a:extLst>
          </p:cNvPr>
          <p:cNvSpPr txBox="1"/>
          <p:nvPr/>
        </p:nvSpPr>
        <p:spPr>
          <a:xfrm>
            <a:off x="4392937" y="5356770"/>
            <a:ext cx="2379177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Metric: total</a:t>
            </a:r>
          </a:p>
        </p:txBody>
      </p:sp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BFC79CD9-AC6E-D0D1-2B11-8BEF05E260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5326" y="46737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4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2638-D257-6929-1901-3B9FA471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4C7E2E-4292-8B72-1526-4F21A35D253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Exercise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2DE89-CAF0-C596-6B68-67482B8E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3139-793B-10E5-2B56-57D2D17920D7}"/>
              </a:ext>
            </a:extLst>
          </p:cNvPr>
          <p:cNvSpPr txBox="1"/>
          <p:nvPr/>
        </p:nvSpPr>
        <p:spPr>
          <a:xfrm>
            <a:off x="391497" y="1411393"/>
            <a:ext cx="11409007" cy="3477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ให้นักศึกษาสร้าง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report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order-2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ประกอบด้วย</a:t>
            </a:r>
            <a:endParaRPr lang="en-US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1.1 Scorecard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แสดงจำนวนลูกค้า</a:t>
            </a:r>
          </a:p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1.2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Scorecard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แสดงจำนวนประเทศของลูกค้า</a:t>
            </a:r>
            <a:endParaRPr lang="en-US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1.3 Table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 </a:t>
            </a:r>
            <a:r>
              <a:rPr lang="en-US" sz="4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ยอดรวม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address</a:t>
            </a:r>
          </a:p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1.4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Bar Chart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sales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และ ยอดรวม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013121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B862-67A6-3F5F-58C6-A61EB40ED5F8}"/>
              </a:ext>
            </a:extLst>
          </p:cNvPr>
          <p:cNvSpPr txBox="1"/>
          <p:nvPr/>
        </p:nvSpPr>
        <p:spPr>
          <a:xfrm>
            <a:off x="0" y="1690063"/>
            <a:ext cx="12192000" cy="1631216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Courier New" panose="02070309020205020404" pitchFamily="49" charset="0"/>
              </a:rPr>
              <a:t>3.Control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3A947-9CD4-284B-1FE4-5733A79B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8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Drop-down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AF8F9-05D6-9BEE-D7FE-00117DD3B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1"/>
          <a:stretch/>
        </p:blipFill>
        <p:spPr>
          <a:xfrm>
            <a:off x="320066" y="1147670"/>
            <a:ext cx="11551868" cy="5486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CE952F-A1C5-F4F5-FD89-5CFB15467157}"/>
              </a:ext>
            </a:extLst>
          </p:cNvPr>
          <p:cNvCxnSpPr>
            <a:cxnSpLocks/>
          </p:cNvCxnSpPr>
          <p:nvPr/>
        </p:nvCxnSpPr>
        <p:spPr>
          <a:xfrm flipH="1">
            <a:off x="5997612" y="2168743"/>
            <a:ext cx="1560182" cy="0"/>
          </a:xfrm>
          <a:prstGeom prst="straightConnector1">
            <a:avLst/>
          </a:prstGeom>
          <a:ln w="190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36E62F5B-2B8A-838B-9962-6247587D4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0470" y="17115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0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EDC9-55C5-B660-AC0D-C8488B45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128A61-8C36-CE57-B483-D8BF185A55C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Drop-down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5E643-7600-ED97-377E-7588BFF6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FB5DF-BF9E-A649-4817-FF1BCF099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32"/>
          <a:stretch/>
        </p:blipFill>
        <p:spPr>
          <a:xfrm>
            <a:off x="292009" y="1212984"/>
            <a:ext cx="11607982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45B67A-ACBE-8AA3-551B-2C2F8EABD4F5}"/>
              </a:ext>
            </a:extLst>
          </p:cNvPr>
          <p:cNvSpPr txBox="1"/>
          <p:nvPr/>
        </p:nvSpPr>
        <p:spPr>
          <a:xfrm>
            <a:off x="674136" y="2671026"/>
            <a:ext cx="3797835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Control Field: office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631DB4-4703-BF22-B117-EBAAA9E4B1D2}"/>
              </a:ext>
            </a:extLst>
          </p:cNvPr>
          <p:cNvCxnSpPr>
            <a:cxnSpLocks/>
          </p:cNvCxnSpPr>
          <p:nvPr/>
        </p:nvCxnSpPr>
        <p:spPr>
          <a:xfrm>
            <a:off x="5355771" y="3172408"/>
            <a:ext cx="2481943" cy="1035561"/>
          </a:xfrm>
          <a:prstGeom prst="straightConnector1">
            <a:avLst/>
          </a:prstGeom>
          <a:ln w="190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CED86A5B-5A42-1C4F-3197-884EB8B11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1971" y="2590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8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F719F-B860-5FAF-12EB-22BA32E2B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AFA46-5362-1E7A-FAAB-FCCE780EB30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Drop-down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C2E84-77D5-DE45-56CE-8398D48D1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7ADA9-A5F5-3646-7D05-9AA88AAE9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6"/>
          <a:stretch/>
        </p:blipFill>
        <p:spPr>
          <a:xfrm>
            <a:off x="282596" y="1157002"/>
            <a:ext cx="1162680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80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2638-D257-6929-1901-3B9FA471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4C7E2E-4292-8B72-1526-4F21A35D253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Drop-down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2DE89-CAF0-C596-6B68-67482B8E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1B0F6-B207-250B-E0C6-B9697A85A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1"/>
          <a:stretch/>
        </p:blipFill>
        <p:spPr>
          <a:xfrm>
            <a:off x="273152" y="1175660"/>
            <a:ext cx="1164569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5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2638-D257-6929-1901-3B9FA471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4C7E2E-4292-8B72-1526-4F21A35D253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Exercise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2DE89-CAF0-C596-6B68-67482B8E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3139-793B-10E5-2B56-57D2D17920D7}"/>
              </a:ext>
            </a:extLst>
          </p:cNvPr>
          <p:cNvSpPr txBox="1"/>
          <p:nvPr/>
        </p:nvSpPr>
        <p:spPr>
          <a:xfrm>
            <a:off x="391497" y="1411393"/>
            <a:ext cx="11409007" cy="34778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ให้นักศึกษาแก้ไข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report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order-2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</a:t>
            </a:r>
          </a:p>
          <a:p>
            <a:pPr lvl="1"/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1.1 เพิ่ม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Drop-down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ประเทศลูกค้า แล้วให้ข้อมูลทั้งหมดเปลี่ยนแปลงตามตัวเลือก</a:t>
            </a:r>
          </a:p>
          <a:p>
            <a:pPr lvl="1"/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1.2 แก้ไข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Chart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เป็นแบบวงกลมแสดงยอดรวมของ </a:t>
            </a:r>
            <a:r>
              <a:rPr lang="en-US" sz="4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4162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E5B22-D8A2-BB39-141E-90AA9E99F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24519-D5C4-349B-6625-90BCC2EEA54B}"/>
              </a:ext>
            </a:extLst>
          </p:cNvPr>
          <p:cNvSpPr txBox="1"/>
          <p:nvPr/>
        </p:nvSpPr>
        <p:spPr>
          <a:xfrm>
            <a:off x="0" y="1690063"/>
            <a:ext cx="12192000" cy="1631216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Courier New" panose="02070309020205020404" pitchFamily="49" charset="0"/>
              </a:rPr>
              <a:t>4.Share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B5874-9FBF-515B-FB99-D1DA314D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06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8845A-062C-69C5-47A5-F916970C4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BC5271-B434-A330-E415-8D0768B92B2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Link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32198-BDDE-0319-7270-257A2B2C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D4760-509C-B417-359A-9E1E114BB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88"/>
          <a:stretch/>
        </p:blipFill>
        <p:spPr>
          <a:xfrm>
            <a:off x="301392" y="1175665"/>
            <a:ext cx="11589216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F77EC8-44E7-7779-F73E-F0A2A02FF89F}"/>
              </a:ext>
            </a:extLst>
          </p:cNvPr>
          <p:cNvCxnSpPr>
            <a:cxnSpLocks/>
          </p:cNvCxnSpPr>
          <p:nvPr/>
        </p:nvCxnSpPr>
        <p:spPr>
          <a:xfrm>
            <a:off x="6385648" y="2505896"/>
            <a:ext cx="1900513" cy="0"/>
          </a:xfrm>
          <a:prstGeom prst="straightConnector1">
            <a:avLst/>
          </a:prstGeom>
          <a:ln w="1905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ECB33EC7-5751-58E6-C7C9-E9960AD8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8383" y="204869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77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02D49-6C05-64E8-DF71-3E1554715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71" r="12832" b="3109"/>
          <a:stretch/>
        </p:blipFill>
        <p:spPr>
          <a:xfrm>
            <a:off x="196829" y="1249604"/>
            <a:ext cx="11798343" cy="5106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762465-C3F1-4FA6-FF9E-663E5A77E19C}"/>
              </a:ext>
            </a:extLst>
          </p:cNvPr>
          <p:cNvSpPr txBox="1"/>
          <p:nvPr/>
        </p:nvSpPr>
        <p:spPr>
          <a:xfrm>
            <a:off x="529412" y="2921169"/>
            <a:ext cx="11133176" cy="1015663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https://github.com/piyapongdk/lookerstudio</a:t>
            </a:r>
          </a:p>
        </p:txBody>
      </p:sp>
    </p:spTree>
    <p:extLst>
      <p:ext uri="{BB962C8B-B14F-4D97-AF65-F5344CB8AC3E}">
        <p14:creationId xmlns:p14="http://schemas.microsoft.com/office/powerpoint/2010/main" val="3125371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1F44A-DEF9-823D-43D7-CC0BCF9D8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65D1AF-D3D3-7A2F-57CC-7FEAAD54451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Link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77B275-8FF3-8FC6-B3E2-E4482672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177064-5A34-1521-B5D2-6E875396D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9"/>
          <a:stretch/>
        </p:blipFill>
        <p:spPr>
          <a:xfrm>
            <a:off x="254173" y="1175660"/>
            <a:ext cx="11683655" cy="5486400"/>
          </a:xfrm>
          <a:prstGeom prst="rect">
            <a:avLst/>
          </a:prstGeom>
        </p:spPr>
      </p:pic>
      <p:pic>
        <p:nvPicPr>
          <p:cNvPr id="7" name="Graphic 6" descr="Badge with solid fill">
            <a:extLst>
              <a:ext uri="{FF2B5EF4-FFF2-40B4-BE49-F238E27FC236}">
                <a16:creationId xmlns:a16="http://schemas.microsoft.com/office/drawing/2014/main" id="{35BC1345-2F57-A088-97CC-42EE1BA24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806" y="1015663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E0D253-8E51-5969-A8BF-26F4C1507DDF}"/>
              </a:ext>
            </a:extLst>
          </p:cNvPr>
          <p:cNvCxnSpPr>
            <a:cxnSpLocks/>
          </p:cNvCxnSpPr>
          <p:nvPr/>
        </p:nvCxnSpPr>
        <p:spPr>
          <a:xfrm>
            <a:off x="6843860" y="1930063"/>
            <a:ext cx="0" cy="1604989"/>
          </a:xfrm>
          <a:prstGeom prst="straightConnector1">
            <a:avLst/>
          </a:prstGeom>
          <a:ln w="1905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90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5DFFE-4F03-3F98-6238-A0419804D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8D7530-85EE-3465-8FCB-A19411951BD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Link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D930C-CEDA-5C87-77D0-92DE7A00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B738AD-FEB8-1521-7193-B3E67E4C3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32"/>
          <a:stretch/>
        </p:blipFill>
        <p:spPr>
          <a:xfrm>
            <a:off x="292009" y="1184993"/>
            <a:ext cx="11607982" cy="5486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388D1F-AAF7-F7A5-F795-3E930D649A16}"/>
              </a:ext>
            </a:extLst>
          </p:cNvPr>
          <p:cNvCxnSpPr>
            <a:cxnSpLocks/>
          </p:cNvCxnSpPr>
          <p:nvPr/>
        </p:nvCxnSpPr>
        <p:spPr>
          <a:xfrm flipH="1">
            <a:off x="4989925" y="4745532"/>
            <a:ext cx="1652833" cy="0"/>
          </a:xfrm>
          <a:prstGeom prst="straightConnector1">
            <a:avLst/>
          </a:prstGeom>
          <a:ln w="1905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15E5D6FB-B7F3-D8E0-AAD5-5FB992CA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76769" y="42600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66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95F18-1417-B9A5-4341-1D873CF7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85D2A8-7BC6-E2DF-7787-0BEE619457F8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Link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63FE2-208A-14D7-5C22-6B511928F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33E8E-8B22-585C-9F67-FBD05549A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32"/>
          <a:stretch/>
        </p:blipFill>
        <p:spPr>
          <a:xfrm>
            <a:off x="292009" y="1147668"/>
            <a:ext cx="11607982" cy="5486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403D26-E853-1305-B05A-4F018581C3EF}"/>
              </a:ext>
            </a:extLst>
          </p:cNvPr>
          <p:cNvCxnSpPr>
            <a:cxnSpLocks/>
          </p:cNvCxnSpPr>
          <p:nvPr/>
        </p:nvCxnSpPr>
        <p:spPr>
          <a:xfrm>
            <a:off x="8097625" y="3277824"/>
            <a:ext cx="0" cy="1303603"/>
          </a:xfrm>
          <a:prstGeom prst="straightConnector1">
            <a:avLst/>
          </a:prstGeom>
          <a:ln w="1905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Badge 4 with solid fill">
            <a:extLst>
              <a:ext uri="{FF2B5EF4-FFF2-40B4-BE49-F238E27FC236}">
                <a16:creationId xmlns:a16="http://schemas.microsoft.com/office/drawing/2014/main" id="{774BA165-4E83-631E-D637-A1B9180C2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1571" y="24199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14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568A-C40B-1C7C-E447-07662BCD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7D0B4-2554-90FC-8B4F-AA1CB770E73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Link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24B55-2EE2-AEC8-C74E-42D54EA9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D4727-D7BB-3571-F12C-63D4998C9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" t="8584" r="3342"/>
          <a:stretch/>
        </p:blipFill>
        <p:spPr>
          <a:xfrm>
            <a:off x="688131" y="1184987"/>
            <a:ext cx="10815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16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568A-C40B-1C7C-E447-07662BCD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7D0B4-2554-90FC-8B4F-AA1CB770E73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Link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24B55-2EE2-AEC8-C74E-42D54EA9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8C4D7-DD6E-8E2C-4307-156DE9DDC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2" r="3342"/>
          <a:stretch/>
        </p:blipFill>
        <p:spPr>
          <a:xfrm>
            <a:off x="688080" y="1163702"/>
            <a:ext cx="10815841" cy="541719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35112E-596D-C933-BFE2-2DB43DB7C212}"/>
              </a:ext>
            </a:extLst>
          </p:cNvPr>
          <p:cNvCxnSpPr>
            <a:cxnSpLocks/>
          </p:cNvCxnSpPr>
          <p:nvPr/>
        </p:nvCxnSpPr>
        <p:spPr>
          <a:xfrm flipV="1">
            <a:off x="8434873" y="1427584"/>
            <a:ext cx="2211356" cy="1203649"/>
          </a:xfrm>
          <a:prstGeom prst="straightConnector1">
            <a:avLst/>
          </a:prstGeom>
          <a:ln w="1905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982BE9-E976-A6E4-76DB-E2B170EDA31B}"/>
              </a:ext>
            </a:extLst>
          </p:cNvPr>
          <p:cNvSpPr txBox="1"/>
          <p:nvPr/>
        </p:nvSpPr>
        <p:spPr>
          <a:xfrm>
            <a:off x="6096000" y="2510394"/>
            <a:ext cx="2723669" cy="769441"/>
          </a:xfrm>
          <a:prstGeom prst="rect">
            <a:avLst/>
          </a:prstGeom>
          <a:solidFill>
            <a:srgbClr val="66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Refresh Data</a:t>
            </a:r>
          </a:p>
        </p:txBody>
      </p:sp>
    </p:spTree>
    <p:extLst>
      <p:ext uri="{BB962C8B-B14F-4D97-AF65-F5344CB8AC3E}">
        <p14:creationId xmlns:p14="http://schemas.microsoft.com/office/powerpoint/2010/main" val="3708286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568A-C40B-1C7C-E447-07662BCD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7D0B4-2554-90FC-8B4F-AA1CB770E73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Link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24B55-2EE2-AEC8-C74E-42D54EA9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8E91BA-D569-E947-718C-C262DEB94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15" r="3342"/>
          <a:stretch/>
        </p:blipFill>
        <p:spPr>
          <a:xfrm>
            <a:off x="688080" y="1312841"/>
            <a:ext cx="10815841" cy="54086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6404730-4001-4889-B421-57F35D887140}"/>
              </a:ext>
            </a:extLst>
          </p:cNvPr>
          <p:cNvCxnSpPr>
            <a:cxnSpLocks/>
          </p:cNvCxnSpPr>
          <p:nvPr/>
        </p:nvCxnSpPr>
        <p:spPr>
          <a:xfrm flipV="1">
            <a:off x="8154955" y="1576749"/>
            <a:ext cx="2211356" cy="1203649"/>
          </a:xfrm>
          <a:prstGeom prst="straightConnector1">
            <a:avLst/>
          </a:prstGeom>
          <a:ln w="1905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7612C4-FFEE-8B4B-7382-96BE56277B8E}"/>
              </a:ext>
            </a:extLst>
          </p:cNvPr>
          <p:cNvSpPr txBox="1"/>
          <p:nvPr/>
        </p:nvSpPr>
        <p:spPr>
          <a:xfrm>
            <a:off x="5816082" y="2659559"/>
            <a:ext cx="2723669" cy="769441"/>
          </a:xfrm>
          <a:prstGeom prst="rect">
            <a:avLst/>
          </a:prstGeom>
          <a:solidFill>
            <a:srgbClr val="66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Refresh Data</a:t>
            </a:r>
          </a:p>
        </p:txBody>
      </p:sp>
    </p:spTree>
    <p:extLst>
      <p:ext uri="{BB962C8B-B14F-4D97-AF65-F5344CB8AC3E}">
        <p14:creationId xmlns:p14="http://schemas.microsoft.com/office/powerpoint/2010/main" val="2703633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568A-C40B-1C7C-E447-07662BCD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7D0B4-2554-90FC-8B4F-AA1CB770E73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4.2 PDF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24B55-2EE2-AEC8-C74E-42D54EA9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951B26-01DF-F868-B43F-3FDE5C177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1032" r="7550"/>
          <a:stretch/>
        </p:blipFill>
        <p:spPr>
          <a:xfrm>
            <a:off x="730271" y="1154991"/>
            <a:ext cx="10731458" cy="5486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9E76A0-ADFD-2BDD-123E-CC2C29650180}"/>
              </a:ext>
            </a:extLst>
          </p:cNvPr>
          <p:cNvCxnSpPr>
            <a:cxnSpLocks/>
          </p:cNvCxnSpPr>
          <p:nvPr/>
        </p:nvCxnSpPr>
        <p:spPr>
          <a:xfrm>
            <a:off x="6568750" y="2631232"/>
            <a:ext cx="2174034" cy="522614"/>
          </a:xfrm>
          <a:prstGeom prst="straightConnector1">
            <a:avLst/>
          </a:prstGeom>
          <a:ln w="1905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EE140F0-8382-3DC3-213D-05B5E9D222D8}"/>
              </a:ext>
            </a:extLst>
          </p:cNvPr>
          <p:cNvSpPr txBox="1"/>
          <p:nvPr/>
        </p:nvSpPr>
        <p:spPr>
          <a:xfrm>
            <a:off x="3172409" y="2246511"/>
            <a:ext cx="3650510" cy="769441"/>
          </a:xfrm>
          <a:prstGeom prst="rect">
            <a:avLst/>
          </a:prstGeom>
          <a:solidFill>
            <a:srgbClr val="66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Download report</a:t>
            </a:r>
          </a:p>
        </p:txBody>
      </p:sp>
    </p:spTree>
    <p:extLst>
      <p:ext uri="{BB962C8B-B14F-4D97-AF65-F5344CB8AC3E}">
        <p14:creationId xmlns:p14="http://schemas.microsoft.com/office/powerpoint/2010/main" val="3712964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568A-C40B-1C7C-E447-07662BCD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7D0B4-2554-90FC-8B4F-AA1CB770E73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4.2 PDF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24B55-2EE2-AEC8-C74E-42D54EA9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6C995-CA14-D6C0-DAFF-290FE51FC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32" r="11377"/>
          <a:stretch/>
        </p:blipFill>
        <p:spPr>
          <a:xfrm>
            <a:off x="952362" y="1183616"/>
            <a:ext cx="1028727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005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9568A-C40B-1C7C-E447-07662BCDF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7D0B4-2554-90FC-8B4F-AA1CB770E73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660066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4.2 PDF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24B55-2EE2-AEC8-C74E-42D54EA9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FE650-5B00-2C32-A5EF-75FC31F4E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8" r="10153"/>
          <a:stretch/>
        </p:blipFill>
        <p:spPr>
          <a:xfrm>
            <a:off x="1183555" y="1138338"/>
            <a:ext cx="98248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80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C2638-D257-6929-1901-3B9FA471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4C7E2E-4292-8B72-1526-4F21A35D253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Exercise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F2DE89-CAF0-C596-6B68-67482B8E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13139-793B-10E5-2B56-57D2D17920D7}"/>
              </a:ext>
            </a:extLst>
          </p:cNvPr>
          <p:cNvSpPr txBox="1"/>
          <p:nvPr/>
        </p:nvSpPr>
        <p:spPr>
          <a:xfrm>
            <a:off x="391497" y="1411393"/>
            <a:ext cx="11409007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ให้นักศึกษาสร้าง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report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order-3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ประกอบด้วย</a:t>
            </a:r>
            <a:endParaRPr lang="en-US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1.1 Scorecard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แสดงยอดรวม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office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USA</a:t>
            </a:r>
          </a:p>
          <a:p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1.2 Scorecard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แสดงยอดรวม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office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UK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0487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0B5C5-6B81-C2C1-81CB-C45F5C110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8" b="12907"/>
          <a:stretch/>
        </p:blipFill>
        <p:spPr>
          <a:xfrm>
            <a:off x="424677" y="1193086"/>
            <a:ext cx="8935348" cy="5235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30131-CD85-5C81-1C36-F8A5893B719B}"/>
              </a:ext>
            </a:extLst>
          </p:cNvPr>
          <p:cNvSpPr txBox="1"/>
          <p:nvPr/>
        </p:nvSpPr>
        <p:spPr>
          <a:xfrm>
            <a:off x="5235873" y="2805222"/>
            <a:ext cx="6886822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Upload “order-sale.xlsx”</a:t>
            </a:r>
          </a:p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เปิดไฟล์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“order-sale.xlsx”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EF9846-81BA-1C17-9912-81282E0D905E}"/>
              </a:ext>
            </a:extLst>
          </p:cNvPr>
          <p:cNvSpPr txBox="1"/>
          <p:nvPr/>
        </p:nvSpPr>
        <p:spPr>
          <a:xfrm>
            <a:off x="5867499" y="1789559"/>
            <a:ext cx="5775940" cy="1015663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Excel -&gt; Google Sheet</a:t>
            </a:r>
          </a:p>
        </p:txBody>
      </p:sp>
    </p:spTree>
    <p:extLst>
      <p:ext uri="{BB962C8B-B14F-4D97-AF65-F5344CB8AC3E}">
        <p14:creationId xmlns:p14="http://schemas.microsoft.com/office/powerpoint/2010/main" val="33040813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D3E25-6CCA-B8F3-DA36-1CBCC38DB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2EF303-F607-2539-22D2-F8554D8D68DA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Exercise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B65755-E408-1240-2881-46B26D97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10863-8C05-1154-BBC9-23370899E2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8" t="20480" r="6875" b="9092"/>
          <a:stretch/>
        </p:blipFill>
        <p:spPr>
          <a:xfrm>
            <a:off x="476250" y="1745675"/>
            <a:ext cx="11239500" cy="4561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2B7C8-046A-1FE9-EB8B-28F0C4074A5C}"/>
              </a:ext>
            </a:extLst>
          </p:cNvPr>
          <p:cNvSpPr txBox="1"/>
          <p:nvPr/>
        </p:nvSpPr>
        <p:spPr>
          <a:xfrm>
            <a:off x="391497" y="1297092"/>
            <a:ext cx="1140900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แนวคิดแก้โจทย์ – สร้างตารางผลรวมยอดขายแต่ละ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office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5570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FAA53-7433-523E-7620-7A521B598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110981-16F1-4673-944A-41572AF2A9D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Exercise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BCB80-89F6-E8EE-BB7E-469A8F05C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F5E38-23F5-853F-9390-8D89A486B597}"/>
              </a:ext>
            </a:extLst>
          </p:cNvPr>
          <p:cNvSpPr txBox="1"/>
          <p:nvPr/>
        </p:nvSpPr>
        <p:spPr>
          <a:xfrm>
            <a:off x="391497" y="1297092"/>
            <a:ext cx="1140900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แนวคิดแก้โจทย์ – สร้าง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scorecard </a:t>
            </a:r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ผลรวมยอดขายทั้งหมด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73861-801F-3FBE-7834-4A1109D8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2" t="20802" r="6421" b="15508"/>
          <a:stretch/>
        </p:blipFill>
        <p:spPr>
          <a:xfrm>
            <a:off x="433060" y="2148846"/>
            <a:ext cx="11325880" cy="41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06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182BF-DF36-409C-A36B-8E3F9FA27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1BC716-4B92-8124-D944-1CB9CDB947F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Exercise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5D6EB-2B56-D6D2-240B-20C1B247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E6965-7D3F-D4EE-D57F-2F1E95C7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07" t="20481" r="6421"/>
          <a:stretch/>
        </p:blipFill>
        <p:spPr>
          <a:xfrm>
            <a:off x="635683" y="1517072"/>
            <a:ext cx="10920634" cy="5150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AEAFF-3488-F11B-33BC-4C3C554D9AE5}"/>
              </a:ext>
            </a:extLst>
          </p:cNvPr>
          <p:cNvSpPr txBox="1"/>
          <p:nvPr/>
        </p:nvSpPr>
        <p:spPr>
          <a:xfrm>
            <a:off x="391497" y="1297092"/>
            <a:ext cx="1140900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แนวคิดแก้โจทย์ – สร้าง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Filter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86F4A1-D50F-EF45-09BD-49723CA36A03}"/>
              </a:ext>
            </a:extLst>
          </p:cNvPr>
          <p:cNvCxnSpPr>
            <a:cxnSpLocks/>
          </p:cNvCxnSpPr>
          <p:nvPr/>
        </p:nvCxnSpPr>
        <p:spPr>
          <a:xfrm flipH="1">
            <a:off x="7293552" y="4987636"/>
            <a:ext cx="457200" cy="1368714"/>
          </a:xfrm>
          <a:prstGeom prst="straightConnector1">
            <a:avLst/>
          </a:prstGeom>
          <a:ln w="1778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206A7D-2E34-AC5A-252A-43FDE6673279}"/>
              </a:ext>
            </a:extLst>
          </p:cNvPr>
          <p:cNvSpPr txBox="1"/>
          <p:nvPr/>
        </p:nvSpPr>
        <p:spPr>
          <a:xfrm>
            <a:off x="6549358" y="4376830"/>
            <a:ext cx="2551728" cy="769441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Create Filter</a:t>
            </a:r>
            <a:endParaRPr lang="th-TH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6317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28D0-CB9E-0697-B354-C8F2ECC5E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AB356-C574-E42A-8A30-5F1E01455884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Exercise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71721-3596-6FB8-AAEB-4FCB9D8B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49E1F-DF07-6F0A-5532-23E236A7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62"/>
          <a:stretch/>
        </p:blipFill>
        <p:spPr>
          <a:xfrm>
            <a:off x="381000" y="1541724"/>
            <a:ext cx="11430000" cy="4805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9F9D09-46BD-0347-5247-9EAA144C0DBC}"/>
              </a:ext>
            </a:extLst>
          </p:cNvPr>
          <p:cNvSpPr txBox="1"/>
          <p:nvPr/>
        </p:nvSpPr>
        <p:spPr>
          <a:xfrm>
            <a:off x="391497" y="1297092"/>
            <a:ext cx="1140900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แนวคิดแก้โจทย์ – สร้าง </a:t>
            </a:r>
            <a:r>
              <a:rPr lang="en-US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Filter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7B44D6-27B6-68FE-CE2C-2F4E7A948710}"/>
              </a:ext>
            </a:extLst>
          </p:cNvPr>
          <p:cNvCxnSpPr>
            <a:cxnSpLocks/>
          </p:cNvCxnSpPr>
          <p:nvPr/>
        </p:nvCxnSpPr>
        <p:spPr>
          <a:xfrm flipH="1">
            <a:off x="1699808" y="3508744"/>
            <a:ext cx="1085922" cy="700295"/>
          </a:xfrm>
          <a:prstGeom prst="straightConnector1">
            <a:avLst/>
          </a:prstGeom>
          <a:ln w="1778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FE04A1-3C63-FF63-E702-711F7A8376B4}"/>
              </a:ext>
            </a:extLst>
          </p:cNvPr>
          <p:cNvSpPr txBox="1"/>
          <p:nvPr/>
        </p:nvSpPr>
        <p:spPr>
          <a:xfrm>
            <a:off x="1599521" y="2870306"/>
            <a:ext cx="2551728" cy="769441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ตั้งชื่อ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France</a:t>
            </a:r>
            <a:endParaRPr lang="th-TH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345B1D-2766-1ED4-F176-23A4A24C3C7C}"/>
              </a:ext>
            </a:extLst>
          </p:cNvPr>
          <p:cNvCxnSpPr>
            <a:cxnSpLocks/>
          </p:cNvCxnSpPr>
          <p:nvPr/>
        </p:nvCxnSpPr>
        <p:spPr>
          <a:xfrm flipV="1">
            <a:off x="2477386" y="4865929"/>
            <a:ext cx="1158949" cy="1035141"/>
          </a:xfrm>
          <a:prstGeom prst="straightConnector1">
            <a:avLst/>
          </a:prstGeom>
          <a:ln w="1778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04BF9C-345B-1AD1-7E56-C3303328D2C9}"/>
              </a:ext>
            </a:extLst>
          </p:cNvPr>
          <p:cNvSpPr txBox="1"/>
          <p:nvPr/>
        </p:nvSpPr>
        <p:spPr>
          <a:xfrm>
            <a:off x="491459" y="5769471"/>
            <a:ext cx="2551728" cy="769441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office</a:t>
            </a:r>
            <a:endParaRPr lang="th-TH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02F73B-5DBC-7D30-BF08-D201F6282DA3}"/>
              </a:ext>
            </a:extLst>
          </p:cNvPr>
          <p:cNvCxnSpPr>
            <a:cxnSpLocks/>
          </p:cNvCxnSpPr>
          <p:nvPr/>
        </p:nvCxnSpPr>
        <p:spPr>
          <a:xfrm flipV="1">
            <a:off x="5862084" y="4786043"/>
            <a:ext cx="0" cy="1237441"/>
          </a:xfrm>
          <a:prstGeom prst="straightConnector1">
            <a:avLst/>
          </a:prstGeom>
          <a:ln w="1778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038023F-75FD-2117-666F-2DB09AE0E42F}"/>
              </a:ext>
            </a:extLst>
          </p:cNvPr>
          <p:cNvSpPr txBox="1"/>
          <p:nvPr/>
        </p:nvSpPr>
        <p:spPr>
          <a:xfrm>
            <a:off x="4550736" y="5822336"/>
            <a:ext cx="2821128" cy="769441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Equal to</a:t>
            </a:r>
            <a:endParaRPr lang="th-TH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635D2A0-077F-9F8A-037E-FA75872F62FF}"/>
              </a:ext>
            </a:extLst>
          </p:cNvPr>
          <p:cNvCxnSpPr>
            <a:cxnSpLocks/>
          </p:cNvCxnSpPr>
          <p:nvPr/>
        </p:nvCxnSpPr>
        <p:spPr>
          <a:xfrm flipV="1">
            <a:off x="8864007" y="4842750"/>
            <a:ext cx="0" cy="1237441"/>
          </a:xfrm>
          <a:prstGeom prst="straightConnector1">
            <a:avLst/>
          </a:prstGeom>
          <a:ln w="1778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9F98C1-DCA1-8B2F-F316-A149686A6D30}"/>
              </a:ext>
            </a:extLst>
          </p:cNvPr>
          <p:cNvSpPr txBox="1"/>
          <p:nvPr/>
        </p:nvSpPr>
        <p:spPr>
          <a:xfrm>
            <a:off x="7478232" y="5828948"/>
            <a:ext cx="2973567" cy="769441"/>
          </a:xfrm>
          <a:prstGeom prst="rect">
            <a:avLst/>
          </a:prstGeom>
          <a:solidFill>
            <a:srgbClr val="1F4E79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ตั้งค่าเป็น </a:t>
            </a:r>
            <a:r>
              <a:rPr lang="en-US" sz="4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France</a:t>
            </a:r>
            <a:endParaRPr lang="th-TH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23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2C9EE-36AC-4D47-1671-6C258D757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4594C8-956C-6C1E-4FC1-92B85340E53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Exercise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94EF6D-0389-11FA-7C49-6D450E8D4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E9657-D168-3EBD-36EF-50927A9BA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641" r="6422" b="12621"/>
          <a:stretch/>
        </p:blipFill>
        <p:spPr>
          <a:xfrm>
            <a:off x="391498" y="2066533"/>
            <a:ext cx="11409005" cy="4322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0B0F8B-D505-ED65-4432-BB0A168D9C1D}"/>
              </a:ext>
            </a:extLst>
          </p:cNvPr>
          <p:cNvSpPr txBox="1"/>
          <p:nvPr/>
        </p:nvSpPr>
        <p:spPr>
          <a:xfrm>
            <a:off x="391497" y="1297092"/>
            <a:ext cx="1140900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4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แนวคิดแก้โจทย์ – จะได้ค่าเท่ากับการคำนวณในตาราง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D16910-F5B8-64C7-BEDE-07D131CFF1FF}"/>
              </a:ext>
            </a:extLst>
          </p:cNvPr>
          <p:cNvCxnSpPr>
            <a:cxnSpLocks/>
          </p:cNvCxnSpPr>
          <p:nvPr/>
        </p:nvCxnSpPr>
        <p:spPr>
          <a:xfrm flipH="1" flipV="1">
            <a:off x="1839189" y="4655127"/>
            <a:ext cx="810492" cy="905781"/>
          </a:xfrm>
          <a:prstGeom prst="straightConnector1">
            <a:avLst/>
          </a:prstGeom>
          <a:ln w="1778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A49032-3FE3-462A-053B-B41F620E43CB}"/>
              </a:ext>
            </a:extLst>
          </p:cNvPr>
          <p:cNvCxnSpPr>
            <a:cxnSpLocks/>
          </p:cNvCxnSpPr>
          <p:nvPr/>
        </p:nvCxnSpPr>
        <p:spPr>
          <a:xfrm flipH="1" flipV="1">
            <a:off x="4582953" y="4655127"/>
            <a:ext cx="955402" cy="764194"/>
          </a:xfrm>
          <a:prstGeom prst="straightConnector1">
            <a:avLst/>
          </a:prstGeom>
          <a:ln w="177800">
            <a:solidFill>
              <a:srgbClr val="1F4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307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suit walking on a table&#10;&#10;Description automatically generated">
            <a:extLst>
              <a:ext uri="{FF2B5EF4-FFF2-40B4-BE49-F238E27FC236}">
                <a16:creationId xmlns:a16="http://schemas.microsoft.com/office/drawing/2014/main" id="{4EE4EF2E-59CC-BE53-6DD9-61BD0AB9C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6" t="7166" r="11824" b="4847"/>
          <a:stretch/>
        </p:blipFill>
        <p:spPr>
          <a:xfrm rot="16200000">
            <a:off x="3054220" y="-1758820"/>
            <a:ext cx="6083560" cy="103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F19D9-BF61-12BC-3464-4DBCC44F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F61978-EC89-2385-F8F6-F6AA4AFEC338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6F7AF-758C-9DB1-BD57-403488DA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63B044-240A-B9AE-EF8F-4C0543DB6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3" b="16326"/>
          <a:stretch/>
        </p:blipFill>
        <p:spPr>
          <a:xfrm>
            <a:off x="835229" y="1380930"/>
            <a:ext cx="8935348" cy="5057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EF8979-65CC-336C-7BF8-0B5FDC8F9B65}"/>
              </a:ext>
            </a:extLst>
          </p:cNvPr>
          <p:cNvSpPr txBox="1"/>
          <p:nvPr/>
        </p:nvSpPr>
        <p:spPr>
          <a:xfrm>
            <a:off x="5466149" y="3178175"/>
            <a:ext cx="6288901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 Save as Google Sheets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A6349-8227-C6A1-F9EA-941FC0906E08}"/>
              </a:ext>
            </a:extLst>
          </p:cNvPr>
          <p:cNvSpPr txBox="1"/>
          <p:nvPr/>
        </p:nvSpPr>
        <p:spPr>
          <a:xfrm>
            <a:off x="5858168" y="2162512"/>
            <a:ext cx="5775940" cy="1015663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Excel -&gt; Google Sheet</a:t>
            </a:r>
          </a:p>
        </p:txBody>
      </p:sp>
    </p:spTree>
    <p:extLst>
      <p:ext uri="{BB962C8B-B14F-4D97-AF65-F5344CB8AC3E}">
        <p14:creationId xmlns:p14="http://schemas.microsoft.com/office/powerpoint/2010/main" val="251643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40B3E-D822-833F-E4E5-A370508EB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F3DC1-EC65-67C9-291D-298C195E73F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82672-6655-9098-E703-D136B2864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EE51C-D769-A655-79AF-A513B77B7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57" b="13605"/>
          <a:stretch/>
        </p:blipFill>
        <p:spPr>
          <a:xfrm>
            <a:off x="1285097" y="1108075"/>
            <a:ext cx="9621806" cy="5556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6B890-E347-E494-B2DA-663630299DAB}"/>
              </a:ext>
            </a:extLst>
          </p:cNvPr>
          <p:cNvSpPr txBox="1"/>
          <p:nvPr/>
        </p:nvSpPr>
        <p:spPr>
          <a:xfrm>
            <a:off x="3208030" y="3224381"/>
            <a:ext cx="5775940" cy="1015663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Excel -&gt; Google Sheet</a:t>
            </a:r>
          </a:p>
        </p:txBody>
      </p:sp>
    </p:spTree>
    <p:extLst>
      <p:ext uri="{BB962C8B-B14F-4D97-AF65-F5344CB8AC3E}">
        <p14:creationId xmlns:p14="http://schemas.microsoft.com/office/powerpoint/2010/main" val="330291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204A9-624F-F0A7-47C3-0D248ED52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C3CFEA-142B-87C6-0CC7-F4E0087A363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DF989-07A8-341D-69B6-1CFBCAD8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E84CB-6160-5692-016F-6F6FFB2F9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37"/>
          <a:stretch/>
        </p:blipFill>
        <p:spPr>
          <a:xfrm>
            <a:off x="0" y="1015663"/>
            <a:ext cx="12192000" cy="579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7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Looker Studio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Google Data Studio 360 – Bring Your Reports to Life | OWOX">
            <a:extLst>
              <a:ext uri="{FF2B5EF4-FFF2-40B4-BE49-F238E27FC236}">
                <a16:creationId xmlns:a16="http://schemas.microsoft.com/office/drawing/2014/main" id="{4D906EE0-B588-9FAB-2CDD-A833B2590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059" y="1192952"/>
            <a:ext cx="5749883" cy="437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C6CED-20DB-303B-CEA5-A79CFBB74C13}"/>
              </a:ext>
            </a:extLst>
          </p:cNvPr>
          <p:cNvSpPr txBox="1"/>
          <p:nvPr/>
        </p:nvSpPr>
        <p:spPr>
          <a:xfrm>
            <a:off x="1692936" y="5355301"/>
            <a:ext cx="88061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Turn your data into compelling </a:t>
            </a:r>
            <a:r>
              <a:rPr lang="en-US" sz="4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stories</a:t>
            </a:r>
            <a:r>
              <a:rPr lang="en-US" sz="3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of </a:t>
            </a:r>
          </a:p>
          <a:p>
            <a:pPr algn="ctr"/>
            <a:r>
              <a:rPr lang="en-US" sz="3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data visualization art.</a:t>
            </a:r>
            <a:endParaRPr lang="en-US" sz="36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3573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4098</TotalTime>
  <Words>524</Words>
  <Application>Microsoft Office PowerPoint</Application>
  <PresentationFormat>Widescreen</PresentationFormat>
  <Paragraphs>172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Aptos</vt:lpstr>
      <vt:lpstr>Arial</vt:lpstr>
      <vt:lpstr>Arial</vt:lpstr>
      <vt:lpstr>Calibri</vt:lpstr>
      <vt:lpstr>Calibri Light</vt:lpstr>
      <vt:lpstr>Courier New</vt:lpstr>
      <vt:lpstr>Georgia Pro</vt:lpstr>
      <vt:lpstr>TH Sarabun New</vt:lpstr>
      <vt:lpstr>Wingdings</vt:lpstr>
      <vt:lpstr>Office Theme</vt:lpstr>
      <vt:lpstr>การนำเสนอข้อมูลด้วย Looker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Piyapong Dangkham</dc:creator>
  <cp:lastModifiedBy>Piyapong Dangkham</cp:lastModifiedBy>
  <cp:revision>494</cp:revision>
  <dcterms:created xsi:type="dcterms:W3CDTF">2023-12-10T12:07:22Z</dcterms:created>
  <dcterms:modified xsi:type="dcterms:W3CDTF">2024-11-10T03:49:22Z</dcterms:modified>
</cp:coreProperties>
</file>